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9FF"/>
    <a:srgbClr val="BA75FF"/>
    <a:srgbClr val="9933FF"/>
    <a:srgbClr val="ED41CC"/>
    <a:srgbClr val="FF3300"/>
    <a:srgbClr val="824D00"/>
    <a:srgbClr val="CC7900"/>
    <a:srgbClr val="C89800"/>
    <a:srgbClr val="800000"/>
    <a:srgbClr val="9D9D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2726" autoAdjust="0"/>
  </p:normalViewPr>
  <p:slideViewPr>
    <p:cSldViewPr snapToGrid="0">
      <p:cViewPr varScale="1">
        <p:scale>
          <a:sx n="93" d="100"/>
          <a:sy n="93" d="100"/>
        </p:scale>
        <p:origin x="-127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04572-B17C-4DEF-8412-B817154353FA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AF3F91-6348-413D-B108-8DC363D47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3-4</a:t>
            </a:r>
            <a:r>
              <a:rPr lang="zh-CN" altLang="en-US" smtClean="0"/>
              <a:t>年级学生，课程目标：理解扩散的概念，并能熟练使用这个专业术语</a:t>
            </a: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C671E2-E716-4627-BA98-AAF1CC36D407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香草糖和柚子盐两个实验可根据实际情况任选其一</a:t>
            </a:r>
            <a:endParaRPr lang="en-US" altLang="zh-CN" dirty="0" smtClean="0"/>
          </a:p>
          <a:p>
            <a:r>
              <a:rPr lang="zh-CN" altLang="en-US" dirty="0" smtClean="0"/>
              <a:t>使用柚子和柠檬时需要尽量除去内层的白皮，否则会苦</a:t>
            </a:r>
            <a:endParaRPr lang="en-US" altLang="zh-CN" dirty="0" smtClean="0"/>
          </a:p>
          <a:p>
            <a:r>
              <a:rPr lang="zh-CN" altLang="en-US" dirty="0" smtClean="0"/>
              <a:t>晒干柚子皮的过程可借助烤箱、微波炉甚至暖气片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这个实验反映了气态的香味分子扩散到固态的食盐颗粒中的过程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一种物质</a:t>
            </a:r>
            <a:r>
              <a:rPr lang="en-US" altLang="zh-CN" dirty="0" smtClean="0"/>
              <a:t>(</a:t>
            </a:r>
            <a:r>
              <a:rPr lang="zh-CN" altLang="en-US" b="1" dirty="0" smtClean="0"/>
              <a:t>溶质</a:t>
            </a:r>
            <a:r>
              <a:rPr lang="en-US" altLang="zh-CN" dirty="0" smtClean="0"/>
              <a:t>)</a:t>
            </a:r>
            <a:r>
              <a:rPr lang="zh-CN" altLang="en-US" dirty="0" smtClean="0"/>
              <a:t>分散于另一种物质</a:t>
            </a:r>
            <a:r>
              <a:rPr lang="en-US" altLang="zh-CN" dirty="0" smtClean="0"/>
              <a:t>(</a:t>
            </a:r>
            <a:r>
              <a:rPr lang="zh-CN" altLang="en-US" b="1" dirty="0" smtClean="0"/>
              <a:t>溶剂</a:t>
            </a:r>
            <a:r>
              <a:rPr lang="en-US" altLang="zh-CN" dirty="0" smtClean="0"/>
              <a:t>)</a:t>
            </a:r>
            <a:r>
              <a:rPr lang="zh-CN" altLang="en-US" dirty="0" smtClean="0"/>
              <a:t>中成为</a:t>
            </a:r>
            <a:r>
              <a:rPr lang="zh-CN" altLang="en-US" b="1" dirty="0" smtClean="0"/>
              <a:t>溶液</a:t>
            </a:r>
            <a:r>
              <a:rPr lang="zh-CN" altLang="en-US" dirty="0" smtClean="0"/>
              <a:t>的过程。</a:t>
            </a:r>
            <a:endParaRPr lang="en-US" altLang="zh-CN" dirty="0" smtClean="0"/>
          </a:p>
          <a:p>
            <a:r>
              <a:rPr lang="zh-CN" altLang="en-US" dirty="0" smtClean="0"/>
              <a:t>均一：溶质完全分散在溶剂中，而不是像油滴一样自己抱成团</a:t>
            </a:r>
            <a:endParaRPr lang="en-US" altLang="zh-CN" dirty="0" smtClean="0"/>
          </a:p>
          <a:p>
            <a:r>
              <a:rPr lang="zh-CN" altLang="en-US" dirty="0" smtClean="0"/>
              <a:t>稳定：外界温度等条件不变的前提下，密封放置一段时间也不沉淀、不分层，不会有任何改变。当然，由于水分蒸发或者温度降低而产生结晶现象不算反例。</a:t>
            </a:r>
            <a:endParaRPr lang="en-US" altLang="zh-CN" dirty="0" smtClean="0"/>
          </a:p>
          <a:p>
            <a:r>
              <a:rPr lang="zh-CN" altLang="en-US" dirty="0" smtClean="0"/>
              <a:t>接上节课问题：淀粉和水混合，得到的是溶液吗？</a:t>
            </a:r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2DE8AF-12B0-4B8C-B27B-92695773D38C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那一群小鸡关进空荡荡的农场，如果不管他们，一段时间以后小鸡们还会待在最开始的地方吗？他们会到哪去呢？</a:t>
            </a:r>
            <a:endParaRPr lang="en-US" altLang="zh-CN" dirty="0" smtClean="0"/>
          </a:p>
          <a:p>
            <a:r>
              <a:rPr lang="zh-CN" altLang="en-US" dirty="0" smtClean="0"/>
              <a:t>没有食物、捕猎者等影响因素，小鸡们会在农场里随心所欲地乱跑，我们称之为随机运动，最终可能出现在任何地点。</a:t>
            </a:r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7EAA4-0445-4369-81F2-9C5998B3FC06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把小鸡换成别的会怎么样呢？还记得上节课讲过的方糖的溶解过程吗？一大块方糖，在水里会分解成无数个小微粒，就是图中绿色的小球，我们称之为蔗糖分子，通常是由六元环和一个五元环组成的。他们紧密聚集在一起是一大块糖，扔进水中会分散开，随机运动到溶液各处最终得到均匀的糖水，所以说溶液是均一的。</a:t>
            </a:r>
            <a:endParaRPr lang="en-US" altLang="zh-CN" dirty="0" smtClean="0"/>
          </a:p>
          <a:p>
            <a:r>
              <a:rPr lang="zh-CN" altLang="en-US" dirty="0" smtClean="0"/>
              <a:t>扩散的定义：扩散是粒子的运动</a:t>
            </a:r>
            <a:r>
              <a:rPr lang="zh-CN" altLang="en-US" baseline="0" dirty="0" smtClean="0"/>
              <a:t>，与温度有关。在绝对零度（</a:t>
            </a:r>
            <a:r>
              <a:rPr lang="zh-CN" altLang="en-US" dirty="0" smtClean="0"/>
              <a:t>零下</a:t>
            </a:r>
            <a:r>
              <a:rPr lang="en-US" altLang="zh-CN" dirty="0" smtClean="0"/>
              <a:t>273.15</a:t>
            </a:r>
            <a:r>
              <a:rPr lang="zh-CN" altLang="en-US" dirty="0" smtClean="0"/>
              <a:t>摄氏度</a:t>
            </a:r>
            <a:r>
              <a:rPr lang="zh-CN" altLang="en-US" baseline="0" dirty="0" smtClean="0"/>
              <a:t>）时，粒子的运动将完全停止，但绝对零度是无法达到的（绝对零度和热力学可以不解释）</a:t>
            </a:r>
          </a:p>
          <a:p>
            <a:r>
              <a:rPr lang="zh-CN" altLang="en-US" dirty="0" smtClean="0"/>
              <a:t>从糖扔进水里到得到均匀的糖水，肯定不是一步到位的，中间一定会经历糖水甜度不均匀的过程，糖块周围的水非常甜，其他地方却很淡，同学们泡果珍饮料时也会遇到过这种现象，我们会用筷子搅拌一下，让他们尽快混合均匀，但是如果放着不管，等上几天糖水会自动变均匀，因为扩散作用的存在，使糖分子从高浓度传播到了低浓度区域，最终各处浓度相同。</a:t>
            </a: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B8B30-1809-4F2D-B711-B8970237419E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滴加色素可以在上课刚开始时进行，讲到这里时现象会比较明显。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稀的液体和浓稠的液体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这个实验耗时较长，可放在课程</a:t>
            </a:r>
            <a:r>
              <a:rPr lang="zh-CN" altLang="en-US" smtClean="0"/>
              <a:t>最后进行。气泡</a:t>
            </a:r>
            <a:r>
              <a:rPr lang="zh-CN" altLang="en-US" dirty="0" smtClean="0"/>
              <a:t>水在上层，糖浆在下层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除搅拌、温度外，浓度差异，扩散微粒需要走过的距离（酒香也怕巷子深），以及微粒本身的属性都会影响扩散的效果。在一定温度下，所有粒子均具有相同的平均能量。这意味着较轻的原子（例如氢，碳，氧和氮）的移动速度更快，并且比铜或铁等较大的原子移动性更高。由这些较轻原子组成的材料的扩散速度要比较重的材料快。微粒在密度比较低的环境中（空气）比在致密的环境（固体）中扩散要快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香荚兰是一种贵重的天然香料，种子和豆荚具有浓郁的香草味，制作的香草糖可以作为甜味剂添加进各种甜品中，例如冰淇淋、饮料、糕点等</a:t>
            </a:r>
            <a:endParaRPr lang="en-US" altLang="zh-CN" dirty="0" smtClean="0"/>
          </a:p>
          <a:p>
            <a:r>
              <a:rPr lang="zh-CN" altLang="en-US" dirty="0" smtClean="0"/>
              <a:t>这个实验反映了气态的香味分子扩散到固态的砂糖的过程</a:t>
            </a:r>
            <a:endParaRPr lang="en-US" altLang="zh-CN" dirty="0" smtClean="0"/>
          </a:p>
          <a:p>
            <a:r>
              <a:rPr lang="zh-CN" altLang="en-US" dirty="0" smtClean="0"/>
              <a:t>买不到香荚兰可使用干桂花代替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F3F91-6348-413D-B108-8DC363D47B6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0">
          <a:gsLst>
            <a:gs pos="0">
              <a:srgbClr val="050505"/>
            </a:gs>
            <a:gs pos="75999">
              <a:srgbClr val="050505"/>
            </a:gs>
            <a:gs pos="100000">
              <a:srgbClr val="0D0D0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ndy, Heart, Heart Candy, Delicious, Trea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4263"/>
            <a:ext cx="48133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给孩子的甜蜜科学课\甜蜜科学课\chemistry-2789655_960_72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9085966">
            <a:off x="9082088" y="871538"/>
            <a:ext cx="19113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泪滴形 5"/>
          <p:cNvSpPr/>
          <p:nvPr userDrawn="1"/>
        </p:nvSpPr>
        <p:spPr>
          <a:xfrm rot="980203">
            <a:off x="8697913" y="1408113"/>
            <a:ext cx="215900" cy="220662"/>
          </a:xfrm>
          <a:prstGeom prst="teardrop">
            <a:avLst>
              <a:gd name="adj" fmla="val 12685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8462963" y="1271588"/>
            <a:ext cx="149225" cy="14128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泪滴形 7"/>
          <p:cNvSpPr/>
          <p:nvPr userDrawn="1"/>
        </p:nvSpPr>
        <p:spPr>
          <a:xfrm rot="20515891">
            <a:off x="8642350" y="1892300"/>
            <a:ext cx="163513" cy="155575"/>
          </a:xfrm>
          <a:prstGeom prst="teardrop">
            <a:avLst>
              <a:gd name="adj" fmla="val 12685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 rot="20017839" flipH="1">
            <a:off x="9045575" y="1798638"/>
            <a:ext cx="111125" cy="119062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 rot="20017839">
            <a:off x="8302625" y="1871663"/>
            <a:ext cx="85725" cy="88900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泪滴形 10"/>
          <p:cNvSpPr/>
          <p:nvPr userDrawn="1"/>
        </p:nvSpPr>
        <p:spPr>
          <a:xfrm rot="19713994">
            <a:off x="8416925" y="2166938"/>
            <a:ext cx="82550" cy="87312"/>
          </a:xfrm>
          <a:prstGeom prst="teardrop">
            <a:avLst>
              <a:gd name="adj" fmla="val 126852"/>
            </a:avLst>
          </a:prstGeom>
          <a:solidFill>
            <a:srgbClr val="FA0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 rot="20017839">
            <a:off x="8640763" y="2687638"/>
            <a:ext cx="63500" cy="55562"/>
          </a:xfrm>
          <a:prstGeom prst="ellipse">
            <a:avLst/>
          </a:prstGeom>
          <a:solidFill>
            <a:srgbClr val="19D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泪滴形 12"/>
          <p:cNvSpPr/>
          <p:nvPr userDrawn="1"/>
        </p:nvSpPr>
        <p:spPr>
          <a:xfrm rot="3482550">
            <a:off x="8869363" y="1135063"/>
            <a:ext cx="131762" cy="138112"/>
          </a:xfrm>
          <a:prstGeom prst="teardrop">
            <a:avLst>
              <a:gd name="adj" fmla="val 126852"/>
            </a:avLst>
          </a:prstGeom>
          <a:solidFill>
            <a:srgbClr val="EE7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33CC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 rot="20017839">
            <a:off x="9072563" y="2362200"/>
            <a:ext cx="63500" cy="5715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 rot="20017839">
            <a:off x="8743950" y="2357438"/>
            <a:ext cx="107950" cy="1079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7331" y="1305243"/>
            <a:ext cx="5832764" cy="2194415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77593" y="4863280"/>
            <a:ext cx="607297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980" y="250031"/>
            <a:ext cx="11294097" cy="90003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11294097" cy="511382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SzPct val="113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>
              <a:lnSpc>
                <a:spcPct val="150000"/>
              </a:lnSpc>
              <a:buSzPct val="113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>
              <a:lnSpc>
                <a:spcPct val="150000"/>
              </a:lnSpc>
              <a:buSzPct val="113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>
              <a:lnSpc>
                <a:spcPct val="150000"/>
              </a:lnSpc>
              <a:buSzPct val="113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>
              <a:lnSpc>
                <a:spcPct val="150000"/>
              </a:lnSpc>
              <a:buSzPct val="113000"/>
              <a:buFontTx/>
              <a:buBlip>
                <a:blip r:embed="rId3"/>
              </a:buBlip>
              <a:defRPr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D364CA-5432-49D6-9CE6-3DF6016E368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4D9006-BCA6-46A2-A106-54FD6486EB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688975"/>
            <a:ext cx="4295775" cy="1166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800" dirty="0" smtClean="0">
                <a:solidFill>
                  <a:schemeClr val="bg1">
                    <a:lumMod val="8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甜蜜科学</a:t>
            </a:r>
            <a:r>
              <a:rPr lang="zh-CN" altLang="en-US" sz="4800" dirty="0">
                <a:solidFill>
                  <a:schemeClr val="bg1">
                    <a:lumMod val="8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</a:t>
            </a: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6226175" y="5702300"/>
            <a:ext cx="5627688" cy="1028700"/>
          </a:xfrm>
        </p:spPr>
        <p:txBody>
          <a:bodyPr/>
          <a:lstStyle/>
          <a:p>
            <a:pPr algn="r" eaLnBrk="1" hangingPunct="1"/>
            <a:r>
              <a:rPr lang="en-US" altLang="zh-CN" sz="3600" smtClean="0">
                <a:solidFill>
                  <a:schemeClr val="bg1"/>
                </a:solidFill>
              </a:rPr>
              <a:t>I.</a:t>
            </a:r>
            <a:r>
              <a:rPr lang="zh-CN" altLang="en-US" sz="3600" smtClean="0">
                <a:solidFill>
                  <a:schemeClr val="bg1"/>
                </a:solidFill>
              </a:rPr>
              <a:t>糖果科学家的基础课</a:t>
            </a:r>
          </a:p>
        </p:txBody>
      </p:sp>
      <p:sp>
        <p:nvSpPr>
          <p:cNvPr id="4" name="标题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3924300" y="2405063"/>
            <a:ext cx="61753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6000" dirty="0">
                <a:solidFill>
                  <a:srgbClr val="CC00CC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溶</a:t>
            </a:r>
            <a:r>
              <a:rPr lang="zh-CN" altLang="en-US" sz="6000" dirty="0">
                <a:solidFill>
                  <a:srgbClr val="FFC00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解</a:t>
            </a:r>
            <a:r>
              <a:rPr lang="zh-CN" altLang="en-US" sz="6000" dirty="0">
                <a:solidFill>
                  <a:srgbClr val="EE7EC6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与</a:t>
            </a:r>
            <a:r>
              <a:rPr lang="zh-CN" altLang="en-US" sz="6000" dirty="0">
                <a:solidFill>
                  <a:srgbClr val="92D05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扩</a:t>
            </a:r>
            <a:r>
              <a:rPr lang="zh-CN" altLang="en-US" sz="6000" dirty="0">
                <a:solidFill>
                  <a:srgbClr val="33CCFF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散</a:t>
            </a:r>
            <a:r>
              <a:rPr lang="zh-CN" altLang="en-US" sz="60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（</a:t>
            </a:r>
            <a:r>
              <a:rPr lang="zh-CN" altLang="en-US" sz="6000" dirty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二</a:t>
            </a:r>
            <a:r>
              <a:rPr lang="zh-CN" altLang="en-US" sz="6000" dirty="0">
                <a:solidFill>
                  <a:srgbClr val="33CC33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4900773" y="4890499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980" y="250031"/>
            <a:ext cx="4698195" cy="900039"/>
          </a:xfrm>
        </p:spPr>
        <p:txBody>
          <a:bodyPr/>
          <a:lstStyle/>
          <a:p>
            <a:r>
              <a:rPr lang="zh-CN" altLang="en-US" dirty="0" smtClean="0"/>
              <a:t>总结：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1"/>
            <a:ext cx="11294097" cy="253490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有哪些因素影响糖分子（或其他粒子）的扩散效果？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除了液体，粒子在气体和固体中也会扩散吗？</a:t>
            </a:r>
            <a:endParaRPr lang="zh-CN" altLang="en-US" dirty="0"/>
          </a:p>
        </p:txBody>
      </p:sp>
      <p:sp>
        <p:nvSpPr>
          <p:cNvPr id="4" name="立方体 3"/>
          <p:cNvSpPr/>
          <p:nvPr/>
        </p:nvSpPr>
        <p:spPr>
          <a:xfrm>
            <a:off x="1273995" y="3873358"/>
            <a:ext cx="1705510" cy="1633591"/>
          </a:xfrm>
          <a:prstGeom prst="cub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立方体 4"/>
          <p:cNvSpPr/>
          <p:nvPr/>
        </p:nvSpPr>
        <p:spPr>
          <a:xfrm>
            <a:off x="3698696" y="3863084"/>
            <a:ext cx="1705510" cy="1633591"/>
          </a:xfrm>
          <a:prstGeom prst="cub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6236413" y="3842536"/>
            <a:ext cx="1705510" cy="1633591"/>
          </a:xfrm>
          <a:prstGeom prst="cub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681556" y="4767209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45915" y="5075433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376738" y="4428162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18525" y="5322014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04153" y="4068567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137025" y="4633645"/>
            <a:ext cx="174661" cy="1746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1089062" y="4479532"/>
            <a:ext cx="11918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674688" y="5085708"/>
            <a:ext cx="129454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273995" y="5075434"/>
            <a:ext cx="421241" cy="421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3524037" y="4479532"/>
            <a:ext cx="11918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09663" y="5085708"/>
            <a:ext cx="129454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3708970" y="5075434"/>
            <a:ext cx="421241" cy="421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6051480" y="4448710"/>
            <a:ext cx="11918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637106" y="5054886"/>
            <a:ext cx="129454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6236413" y="5044612"/>
            <a:ext cx="421241" cy="421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157627" y="4777482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863084" y="5208998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325418" y="5270642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924727" y="4921322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458985" y="4818579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510356" y="5075433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787756" y="5270643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024062" y="5106256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150759" y="4726113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400800" y="521927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585735" y="522954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780944" y="522954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965879" y="522954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161088" y="52398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366571" y="52398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503541" y="509598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688476" y="510625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883685" y="510625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068620" y="510625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263829" y="511653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469312" y="511653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6596008" y="4962417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780943" y="497269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976152" y="497269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161087" y="497269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356296" y="498296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561779" y="498296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421348" y="503433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6606283" y="504461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801492" y="504461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986427" y="504461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181636" y="505488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387119" y="505488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6524089" y="491104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709024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6904233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7089168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7284377" y="493159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7489860" y="493159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616556" y="4777482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801491" y="478775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6996700" y="478775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7181635" y="478775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7376844" y="479803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582327" y="479803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6452171" y="491104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6637106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6832315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017250" y="492132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212459" y="493159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417942" y="493159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6554912" y="478775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6739847" y="479803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6935056" y="479803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7119991" y="4798030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315200" y="480830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520683" y="4808305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6647379" y="4654192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6832314" y="466446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7027523" y="466446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7212458" y="4664466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7407667" y="467474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7613150" y="4674741"/>
            <a:ext cx="174661" cy="17466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 rot="1369424">
            <a:off x="2132451" y="4883940"/>
            <a:ext cx="387468" cy="730574"/>
            <a:chOff x="8701841" y="3987553"/>
            <a:chExt cx="431885" cy="752909"/>
          </a:xfrm>
        </p:grpSpPr>
        <p:sp>
          <p:nvSpPr>
            <p:cNvPr id="100" name="心形 99"/>
            <p:cNvSpPr/>
            <p:nvPr/>
          </p:nvSpPr>
          <p:spPr>
            <a:xfrm rot="10501591">
              <a:off x="8846049" y="4366518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心形 100"/>
            <p:cNvSpPr/>
            <p:nvPr/>
          </p:nvSpPr>
          <p:spPr>
            <a:xfrm>
              <a:off x="8846050" y="4212404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8835774" y="4335694"/>
              <a:ext cx="277403" cy="8219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弧形 102"/>
            <p:cNvSpPr/>
            <p:nvPr/>
          </p:nvSpPr>
          <p:spPr>
            <a:xfrm rot="16011941" flipH="1">
              <a:off x="8677519" y="4011875"/>
              <a:ext cx="371103" cy="322459"/>
            </a:xfrm>
            <a:prstGeom prst="arc">
              <a:avLst>
                <a:gd name="adj1" fmla="val 16200000"/>
                <a:gd name="adj2" fmla="val 2111745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弧形 103"/>
            <p:cNvSpPr/>
            <p:nvPr/>
          </p:nvSpPr>
          <p:spPr>
            <a:xfrm rot="16011941">
              <a:off x="8680339" y="4450946"/>
              <a:ext cx="342933" cy="236100"/>
            </a:xfrm>
            <a:prstGeom prst="arc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 rot="1369424">
            <a:off x="4639344" y="4853117"/>
            <a:ext cx="387468" cy="730574"/>
            <a:chOff x="8701841" y="3987553"/>
            <a:chExt cx="431885" cy="752909"/>
          </a:xfrm>
        </p:grpSpPr>
        <p:sp>
          <p:nvSpPr>
            <p:cNvPr id="107" name="心形 106"/>
            <p:cNvSpPr/>
            <p:nvPr/>
          </p:nvSpPr>
          <p:spPr>
            <a:xfrm rot="10501591">
              <a:off x="8846049" y="4366518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心形 107"/>
            <p:cNvSpPr/>
            <p:nvPr/>
          </p:nvSpPr>
          <p:spPr>
            <a:xfrm>
              <a:off x="8846050" y="4212404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8835774" y="4335694"/>
              <a:ext cx="277403" cy="8219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弧形 109"/>
            <p:cNvSpPr/>
            <p:nvPr/>
          </p:nvSpPr>
          <p:spPr>
            <a:xfrm rot="16011941" flipH="1">
              <a:off x="8677519" y="4011875"/>
              <a:ext cx="371103" cy="322459"/>
            </a:xfrm>
            <a:prstGeom prst="arc">
              <a:avLst>
                <a:gd name="adj1" fmla="val 16200000"/>
                <a:gd name="adj2" fmla="val 2111745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弧形 110"/>
            <p:cNvSpPr/>
            <p:nvPr/>
          </p:nvSpPr>
          <p:spPr>
            <a:xfrm rot="16011941">
              <a:off x="8680339" y="4450946"/>
              <a:ext cx="342933" cy="236100"/>
            </a:xfrm>
            <a:prstGeom prst="arc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 rot="1369424">
            <a:off x="7310626" y="4894215"/>
            <a:ext cx="387468" cy="730574"/>
            <a:chOff x="8701841" y="3987553"/>
            <a:chExt cx="431885" cy="752909"/>
          </a:xfrm>
        </p:grpSpPr>
        <p:sp>
          <p:nvSpPr>
            <p:cNvPr id="113" name="心形 112"/>
            <p:cNvSpPr/>
            <p:nvPr/>
          </p:nvSpPr>
          <p:spPr>
            <a:xfrm rot="10501591">
              <a:off x="8846049" y="4366518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心形 113"/>
            <p:cNvSpPr/>
            <p:nvPr/>
          </p:nvSpPr>
          <p:spPr>
            <a:xfrm>
              <a:off x="8846050" y="4212404"/>
              <a:ext cx="287676" cy="164387"/>
            </a:xfrm>
            <a:prstGeom prst="heart">
              <a:avLst/>
            </a:prstGeom>
            <a:solidFill>
              <a:srgbClr val="ED41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8835774" y="4335694"/>
              <a:ext cx="277403" cy="8219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弧形 115"/>
            <p:cNvSpPr/>
            <p:nvPr/>
          </p:nvSpPr>
          <p:spPr>
            <a:xfrm rot="16011941" flipH="1">
              <a:off x="8677519" y="4011875"/>
              <a:ext cx="371103" cy="322459"/>
            </a:xfrm>
            <a:prstGeom prst="arc">
              <a:avLst>
                <a:gd name="adj1" fmla="val 16200000"/>
                <a:gd name="adj2" fmla="val 21117451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弧形 116"/>
            <p:cNvSpPr/>
            <p:nvPr/>
          </p:nvSpPr>
          <p:spPr>
            <a:xfrm rot="16011941">
              <a:off x="8680339" y="4450946"/>
              <a:ext cx="342933" cy="236100"/>
            </a:xfrm>
            <a:prstGeom prst="arc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695236" y="58048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气体</a:t>
            </a:r>
            <a:endParaRPr lang="zh-CN" alt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037744" y="58357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液体</a:t>
            </a:r>
            <a:endParaRPr lang="zh-CN" alt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6585735" y="57946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固体</a:t>
            </a:r>
            <a:endParaRPr lang="zh-CN" altLang="en-US" dirty="0"/>
          </a:p>
        </p:txBody>
      </p:sp>
      <p:sp>
        <p:nvSpPr>
          <p:cNvPr id="121" name="椭圆 120"/>
          <p:cNvSpPr/>
          <p:nvPr/>
        </p:nvSpPr>
        <p:spPr>
          <a:xfrm>
            <a:off x="4222678" y="5003515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4068566" y="5270644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4726112" y="4777485"/>
            <a:ext cx="174661" cy="1746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左大括号 123"/>
          <p:cNvSpPr/>
          <p:nvPr/>
        </p:nvSpPr>
        <p:spPr>
          <a:xfrm>
            <a:off x="9000161" y="1243173"/>
            <a:ext cx="277403" cy="1160980"/>
          </a:xfrm>
          <a:prstGeom prst="leftBrace">
            <a:avLst>
              <a:gd name="adj1" fmla="val 40833"/>
              <a:gd name="adj2" fmla="val 50000"/>
            </a:avLst>
          </a:prstGeom>
          <a:noFill/>
          <a:ln w="19050">
            <a:solidFill>
              <a:srgbClr val="ED4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9441949" y="11404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搅拌</a:t>
            </a:r>
            <a:endParaRPr lang="zh-CN" alt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9431676" y="16130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温度</a:t>
            </a:r>
            <a:endParaRPr lang="zh-CN" alt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9380305" y="214729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环境的密度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5954E-6 -1.32084E-6 L -0.05221 -0.14967 " pathEditMode="relative" ptsTypes="AA">
                                      <p:cBhvr>
                                        <p:cTn id="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019E-6 -3.68263E-6 L -0.07251 -0.04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622E-6 1.22137E-6 L -0.07159 -0.0673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气味的扩散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制作香草糖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11294097" cy="2678738"/>
          </a:xfrm>
        </p:spPr>
        <p:txBody>
          <a:bodyPr/>
          <a:lstStyle/>
          <a:p>
            <a:r>
              <a:rPr lang="zh-CN" altLang="en-US" dirty="0" smtClean="0"/>
              <a:t>将香荚兰豆荚剖开，将细小的黑色种子取出。</a:t>
            </a:r>
            <a:endParaRPr lang="en-US" altLang="zh-CN" dirty="0" smtClean="0"/>
          </a:p>
          <a:p>
            <a:r>
              <a:rPr lang="zh-CN" altLang="en-US" dirty="0" smtClean="0"/>
              <a:t>将豆荚皮剪碎，和种子一起掺进</a:t>
            </a:r>
            <a:r>
              <a:rPr lang="en-US" altLang="zh-CN" dirty="0" smtClean="0"/>
              <a:t>500g</a:t>
            </a:r>
            <a:r>
              <a:rPr lang="zh-CN" altLang="en-US" dirty="0" smtClean="0"/>
              <a:t>砂糖中，混合均匀。</a:t>
            </a:r>
            <a:endParaRPr lang="en-US" altLang="zh-CN" dirty="0" smtClean="0"/>
          </a:p>
          <a:p>
            <a:r>
              <a:rPr lang="zh-CN" altLang="en-US" dirty="0" smtClean="0"/>
              <a:t>密封几周，等待香草气味扩散到整瓶白糖中。</a:t>
            </a:r>
            <a:endParaRPr lang="zh-CN" altLang="en-US" dirty="0"/>
          </a:p>
        </p:txBody>
      </p:sp>
      <p:pic>
        <p:nvPicPr>
          <p:cNvPr id="3074" name="Picture 2" descr="查看源图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133" y="3766027"/>
            <a:ext cx="3880206" cy="2685038"/>
          </a:xfrm>
          <a:prstGeom prst="rect">
            <a:avLst/>
          </a:prstGeom>
          <a:noFill/>
        </p:spPr>
      </p:pic>
      <p:pic>
        <p:nvPicPr>
          <p:cNvPr id="3076" name="Picture 4" descr="查看源图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70" y="3878495"/>
            <a:ext cx="7258692" cy="2419564"/>
          </a:xfrm>
          <a:prstGeom prst="rect">
            <a:avLst/>
          </a:prstGeom>
          <a:noFill/>
        </p:spPr>
      </p:pic>
      <p:sp>
        <p:nvSpPr>
          <p:cNvPr id="6" name="云形标注 5"/>
          <p:cNvSpPr/>
          <p:nvPr/>
        </p:nvSpPr>
        <p:spPr>
          <a:xfrm>
            <a:off x="7952198" y="318499"/>
            <a:ext cx="3955549" cy="1345913"/>
          </a:xfrm>
          <a:prstGeom prst="cloudCallout">
            <a:avLst>
              <a:gd name="adj1" fmla="val -48373"/>
              <a:gd name="adj2" fmla="val 72259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01519" y="770561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制作香草糖的过程是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____)</a:t>
            </a:r>
            <a:r>
              <a:rPr lang="zh-CN" altLang="en-US" dirty="0" smtClean="0"/>
              <a:t>扩散到（</a:t>
            </a:r>
            <a:r>
              <a:rPr lang="en-US" altLang="zh-CN" dirty="0" smtClean="0"/>
              <a:t>____)</a:t>
            </a:r>
            <a:r>
              <a:rPr lang="zh-CN" altLang="en-US" dirty="0" smtClean="0"/>
              <a:t>的过程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气味的扩散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制作柚子盐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9804451" cy="5113820"/>
          </a:xfrm>
        </p:spPr>
        <p:txBody>
          <a:bodyPr/>
          <a:lstStyle/>
          <a:p>
            <a:r>
              <a:rPr lang="zh-CN" altLang="en-US" dirty="0" smtClean="0"/>
              <a:t>将柚子</a:t>
            </a:r>
            <a:r>
              <a:rPr lang="en-US" altLang="zh-CN" dirty="0" smtClean="0"/>
              <a:t>(</a:t>
            </a:r>
            <a:r>
              <a:rPr lang="zh-CN" altLang="en-US" dirty="0" smtClean="0"/>
              <a:t>或柑橘、柠檬</a:t>
            </a:r>
            <a:r>
              <a:rPr lang="en-US" altLang="zh-CN" dirty="0" smtClean="0"/>
              <a:t>)</a:t>
            </a:r>
            <a:r>
              <a:rPr lang="zh-CN" altLang="en-US" dirty="0" smtClean="0"/>
              <a:t>洗干净，切下黄色的表皮晒干</a:t>
            </a:r>
            <a:endParaRPr lang="en-US" altLang="zh-CN" dirty="0" smtClean="0"/>
          </a:p>
          <a:p>
            <a:r>
              <a:rPr lang="zh-CN" altLang="en-US" dirty="0" smtClean="0"/>
              <a:t>将柚子皮用擀面杖擀碎（有料理机可以打碎）成颗粒状</a:t>
            </a:r>
            <a:endParaRPr lang="en-US" altLang="zh-CN" dirty="0" smtClean="0"/>
          </a:p>
          <a:p>
            <a:r>
              <a:rPr lang="zh-CN" altLang="en-US" dirty="0" smtClean="0"/>
              <a:t>将柚皮粉与细盐按</a:t>
            </a:r>
            <a:r>
              <a:rPr lang="en-US" altLang="zh-CN" dirty="0" smtClean="0"/>
              <a:t>1:2</a:t>
            </a:r>
            <a:r>
              <a:rPr lang="zh-CN" altLang="en-US" dirty="0" smtClean="0"/>
              <a:t>放入炒锅里翻炒并小火加热</a:t>
            </a:r>
            <a:r>
              <a:rPr lang="en-US" altLang="zh-CN" dirty="0" smtClean="0"/>
              <a:t>2-3min</a:t>
            </a:r>
          </a:p>
          <a:p>
            <a:r>
              <a:rPr lang="zh-CN" altLang="en-US" dirty="0" smtClean="0"/>
              <a:t>摊开放凉后装入罐中密封</a:t>
            </a:r>
            <a:endParaRPr lang="en-US" altLang="zh-CN" dirty="0" smtClean="0"/>
          </a:p>
          <a:p>
            <a:r>
              <a:rPr lang="zh-CN" altLang="en-US" dirty="0" smtClean="0"/>
              <a:t>柚子盐具有柚子的香气，可用于肉类、海鲜、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凉拌菜等的调味</a:t>
            </a:r>
            <a:endParaRPr lang="zh-CN" altLang="en-US" dirty="0"/>
          </a:p>
        </p:txBody>
      </p:sp>
      <p:sp>
        <p:nvSpPr>
          <p:cNvPr id="4" name="云形标注 3"/>
          <p:cNvSpPr/>
          <p:nvPr/>
        </p:nvSpPr>
        <p:spPr>
          <a:xfrm>
            <a:off x="8198777" y="174661"/>
            <a:ext cx="3842535" cy="1212350"/>
          </a:xfrm>
          <a:prstGeom prst="cloudCallout">
            <a:avLst>
              <a:gd name="adj1" fmla="val -19228"/>
              <a:gd name="adj2" fmla="val 11293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07002" y="441788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制作柚子盐的过程是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____)</a:t>
            </a:r>
            <a:r>
              <a:rPr lang="zh-CN" altLang="en-US" dirty="0" smtClean="0"/>
              <a:t>扩散到（</a:t>
            </a:r>
            <a:r>
              <a:rPr lang="en-US" altLang="zh-CN" dirty="0" smtClean="0"/>
              <a:t>____)</a:t>
            </a:r>
            <a:r>
              <a:rPr lang="zh-CN" altLang="en-US" dirty="0" smtClean="0"/>
              <a:t>的过程</a:t>
            </a:r>
          </a:p>
          <a:p>
            <a:endParaRPr lang="zh-CN" altLang="en-US" dirty="0"/>
          </a:p>
        </p:txBody>
      </p:sp>
      <p:pic>
        <p:nvPicPr>
          <p:cNvPr id="2050" name="Picture 2" descr="查看源图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954" y="3843821"/>
            <a:ext cx="3654175" cy="2736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79425" y="249238"/>
            <a:ext cx="11295063" cy="900112"/>
          </a:xfrm>
        </p:spPr>
        <p:txBody>
          <a:bodyPr/>
          <a:lstStyle/>
          <a:p>
            <a:r>
              <a:rPr lang="zh-CN" altLang="en-US" smtClean="0"/>
              <a:t>回顾：什么是溶解？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479425" y="1400175"/>
            <a:ext cx="11295063" cy="1712913"/>
          </a:xfrm>
        </p:spPr>
        <p:txBody>
          <a:bodyPr/>
          <a:lstStyle/>
          <a:p>
            <a:r>
              <a:rPr lang="zh-CN" altLang="en-US" smtClean="0"/>
              <a:t>在上节课的溶解方糖实验中，溶质和溶剂分别是指什么？</a:t>
            </a:r>
            <a:endParaRPr lang="en-US" altLang="zh-CN" smtClean="0"/>
          </a:p>
          <a:p>
            <a:r>
              <a:rPr lang="zh-CN" altLang="en-US" smtClean="0"/>
              <a:t>方糖溶解在水中时后得到的糖水叫什么？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88647" y="3198445"/>
            <a:ext cx="1065548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一种物质</a:t>
            </a:r>
            <a:r>
              <a:rPr lang="en-US" altLang="zh-CN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溶质</a:t>
            </a:r>
            <a:r>
              <a:rPr lang="en-US" altLang="zh-CN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分散于另一种物质</a:t>
            </a:r>
            <a:r>
              <a:rPr lang="en-US" altLang="zh-CN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溶剂</a:t>
            </a:r>
            <a:r>
              <a:rPr lang="en-US" altLang="zh-CN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中</a:t>
            </a:r>
            <a:endParaRPr lang="en-US" altLang="zh-CN" sz="4400" b="1" dirty="0">
              <a:ln w="11430"/>
              <a:gradFill>
                <a:gsLst>
                  <a:gs pos="0">
                    <a:srgbClr val="EE7EC6"/>
                  </a:gs>
                  <a:gs pos="75000">
                    <a:srgbClr val="FF66FF"/>
                  </a:gs>
                  <a:gs pos="100000">
                    <a:srgbClr val="7030A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defRPr/>
            </a:pP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成为溶液的过程。</a:t>
            </a:r>
            <a:endParaRPr lang="en-US" altLang="zh-CN" sz="4400" b="1" dirty="0">
              <a:ln w="11430"/>
              <a:gradFill>
                <a:gsLst>
                  <a:gs pos="0">
                    <a:srgbClr val="EE7EC6"/>
                  </a:gs>
                  <a:gs pos="75000">
                    <a:srgbClr val="FF66FF"/>
                  </a:gs>
                  <a:gs pos="100000">
                    <a:srgbClr val="7030A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099" y="5263551"/>
            <a:ext cx="63995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dirty="0">
                <a:ln w="11430"/>
                <a:gradFill>
                  <a:gsLst>
                    <a:gs pos="0">
                      <a:srgbClr val="EE7EC6"/>
                    </a:gs>
                    <a:gs pos="75000">
                      <a:srgbClr val="FF66FF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溶液的特点：均一、稳定</a:t>
            </a:r>
            <a:endParaRPr lang="en-US" altLang="zh-CN" sz="4400" b="1" dirty="0">
              <a:ln w="11430"/>
              <a:gradFill>
                <a:gsLst>
                  <a:gs pos="0">
                    <a:srgbClr val="EE7EC6"/>
                  </a:gs>
                  <a:gs pos="75000">
                    <a:srgbClr val="FF66FF"/>
                  </a:gs>
                  <a:gs pos="100000">
                    <a:srgbClr val="7030A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69900" y="239713"/>
            <a:ext cx="11293475" cy="900112"/>
          </a:xfrm>
        </p:spPr>
        <p:txBody>
          <a:bodyPr/>
          <a:lstStyle/>
          <a:p>
            <a:r>
              <a:rPr lang="zh-CN" altLang="en-US" smtClean="0"/>
              <a:t>扩散是什么？</a:t>
            </a:r>
          </a:p>
        </p:txBody>
      </p:sp>
      <p:grpSp>
        <p:nvGrpSpPr>
          <p:cNvPr id="6147" name="组合 36"/>
          <p:cNvGrpSpPr>
            <a:grpSpLocks/>
          </p:cNvGrpSpPr>
          <p:nvPr/>
        </p:nvGrpSpPr>
        <p:grpSpPr bwMode="auto">
          <a:xfrm>
            <a:off x="574675" y="1890713"/>
            <a:ext cx="5384800" cy="3687762"/>
            <a:chOff x="575351" y="1890446"/>
            <a:chExt cx="5383660" cy="3688421"/>
          </a:xfrm>
        </p:grpSpPr>
        <p:sp>
          <p:nvSpPr>
            <p:cNvPr id="13" name="矩形 12"/>
            <p:cNvSpPr/>
            <p:nvPr/>
          </p:nvSpPr>
          <p:spPr>
            <a:xfrm>
              <a:off x="575351" y="1890446"/>
              <a:ext cx="5383660" cy="3688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165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225" y="2652499"/>
              <a:ext cx="2934049" cy="2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462389" y="2640458"/>
              <a:ext cx="2301409" cy="223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3092522" y="2599362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8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2866491" y="2609637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9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3308279" y="2609637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3616504" y="2589089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rot="21159630" flipH="1">
              <a:off x="3816273" y="2533882"/>
              <a:ext cx="110267" cy="6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2" name="Picture 3" descr="E:\给孩子的甜蜜科学课\素材\hen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6428" y="2664860"/>
              <a:ext cx="626697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3" name="Picture 4" descr="E:\给孩子的甜蜜科学课\素材\hen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8341" y="2660099"/>
              <a:ext cx="587340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4" name="Picture 5" descr="E:\给孩子的甜蜜科学课\素材\hen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7186" y="2677168"/>
              <a:ext cx="581285" cy="73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5" name="Picture 7" descr="E:\给孩子的甜蜜科学课\素材\hen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0548" y="2849795"/>
              <a:ext cx="523762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8" descr="E:\给孩子的甜蜜科学课\素材\hen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56954" y="2653837"/>
              <a:ext cx="457156" cy="79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7" name="Picture 9" descr="E:\给孩子的甜蜜科学课\素材\hen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277" y="2978630"/>
              <a:ext cx="460184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8" name="Picture 6" descr="E:\给孩子的甜蜜科学课\素材\hen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10810" y="2958051"/>
              <a:ext cx="432936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6308726" y="1900238"/>
            <a:ext cx="5383213" cy="3689350"/>
            <a:chOff x="6308331" y="1900720"/>
            <a:chExt cx="5383660" cy="3688421"/>
          </a:xfrm>
        </p:grpSpPr>
        <p:sp>
          <p:nvSpPr>
            <p:cNvPr id="22" name="矩形 21"/>
            <p:cNvSpPr/>
            <p:nvPr/>
          </p:nvSpPr>
          <p:spPr>
            <a:xfrm>
              <a:off x="6308331" y="1900720"/>
              <a:ext cx="5383660" cy="3688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150" name="Picture 6" descr="E:\给孩子的甜蜜科学课\素材\hen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50603" y="3728611"/>
              <a:ext cx="432936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4" descr="E:\给孩子的甜蜜科学课\素材\hen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1033" y="3759433"/>
              <a:ext cx="587340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0205" y="2662773"/>
              <a:ext cx="2934049" cy="2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195369" y="2650732"/>
              <a:ext cx="2301409" cy="223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8825502" y="2609636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8599471" y="2619911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9041259" y="2619911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9349484" y="2599363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rot="21159630" flipH="1">
              <a:off x="9549253" y="2544156"/>
              <a:ext cx="110267" cy="6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3" descr="E:\给孩子的甜蜜科学课\素材\hen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73246" y="2808698"/>
              <a:ext cx="626697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5" descr="E:\给孩子的甜蜜科学课\素材\hen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85779" y="3273069"/>
              <a:ext cx="581285" cy="73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7" descr="E:\给孩子的甜蜜科学课\素材\hen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15289" y="2860068"/>
              <a:ext cx="523762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9" descr="E:\给孩子的甜蜜科学课\素材\hen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08489" y="3142982"/>
              <a:ext cx="460184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8" descr="E:\给孩子的甜蜜科学课\素材\hen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00874" y="3033980"/>
              <a:ext cx="457156" cy="79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8465907" y="19007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随机运动</a:t>
            </a:r>
            <a:endParaRPr lang="zh-CN" altLang="en-US" dirty="0"/>
          </a:p>
        </p:txBody>
      </p:sp>
      <p:grpSp>
        <p:nvGrpSpPr>
          <p:cNvPr id="36" name="组合 37"/>
          <p:cNvGrpSpPr>
            <a:grpSpLocks/>
          </p:cNvGrpSpPr>
          <p:nvPr/>
        </p:nvGrpSpPr>
        <p:grpSpPr bwMode="auto">
          <a:xfrm>
            <a:off x="6298451" y="1894654"/>
            <a:ext cx="5383213" cy="3689350"/>
            <a:chOff x="6308331" y="1900720"/>
            <a:chExt cx="5383660" cy="3688421"/>
          </a:xfrm>
        </p:grpSpPr>
        <p:sp>
          <p:nvSpPr>
            <p:cNvPr id="37" name="矩形 36"/>
            <p:cNvSpPr/>
            <p:nvPr/>
          </p:nvSpPr>
          <p:spPr>
            <a:xfrm>
              <a:off x="6308331" y="1900720"/>
              <a:ext cx="5383660" cy="3688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9" name="Picture 7" descr="E:\给孩子的甜蜜科学课\素材\hen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3616" y="3733151"/>
              <a:ext cx="523762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8" descr="E:\给孩子的甜蜜科学课\素材\hen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56601" y="3845433"/>
              <a:ext cx="457156" cy="79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E:\给孩子的甜蜜科学课\素材\hen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02854" y="3235575"/>
              <a:ext cx="432936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9651" y="2683317"/>
              <a:ext cx="2934049" cy="217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195369" y="2671276"/>
              <a:ext cx="2301409" cy="223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8825502" y="2609636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8599471" y="2619911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9041259" y="2619911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flipH="1">
              <a:off x="9349484" y="2599363"/>
              <a:ext cx="92467" cy="51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2" descr="E:\给孩子的甜蜜科学课\素材\th_副本.png"/>
            <p:cNvPicPr>
              <a:picLocks noChangeAspect="1" noChangeArrowheads="1"/>
            </p:cNvPicPr>
            <p:nvPr/>
          </p:nvPicPr>
          <p:blipFill>
            <a:blip r:embed="rId3" cstate="print"/>
            <a:srcRect l="59822" t="458" r="36160" b="76605"/>
            <a:stretch>
              <a:fillRect/>
            </a:stretch>
          </p:blipFill>
          <p:spPr bwMode="auto">
            <a:xfrm rot="21159630" flipH="1">
              <a:off x="9549253" y="2544156"/>
              <a:ext cx="110267" cy="6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3" descr="E:\给孩子的甜蜜科学课\素材\hen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720" y="3291462"/>
              <a:ext cx="626697" cy="79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9" descr="E:\给孩子的甜蜜科学课\素材\hen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73311" y="2588317"/>
              <a:ext cx="460184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E:\给孩子的甜蜜科学课\素材\hen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27135" y="2598746"/>
              <a:ext cx="587340" cy="80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" descr="E:\给孩子的甜蜜科学课\素材\hen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19203" y="3149810"/>
              <a:ext cx="581285" cy="73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组合 80"/>
          <p:cNvGrpSpPr>
            <a:grpSpLocks/>
          </p:cNvGrpSpPr>
          <p:nvPr/>
        </p:nvGrpSpPr>
        <p:grpSpPr bwMode="auto">
          <a:xfrm>
            <a:off x="987158" y="2220165"/>
            <a:ext cx="7715249" cy="3113087"/>
            <a:chOff x="2044557" y="1541124"/>
            <a:chExt cx="7715892" cy="3113070"/>
          </a:xfrm>
        </p:grpSpPr>
        <p:grpSp>
          <p:nvGrpSpPr>
            <p:cNvPr id="7175" name="组合 78"/>
            <p:cNvGrpSpPr>
              <a:grpSpLocks/>
            </p:cNvGrpSpPr>
            <p:nvPr/>
          </p:nvGrpSpPr>
          <p:grpSpPr bwMode="auto">
            <a:xfrm>
              <a:off x="2054083" y="1541124"/>
              <a:ext cx="7701584" cy="3113070"/>
              <a:chOff x="1776682" y="1541123"/>
              <a:chExt cx="7701584" cy="311307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776682" y="1541123"/>
                <a:ext cx="730311" cy="3113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7178" name="Picture 2" descr="查看源图像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89" t="27036" r="1385" b="13121"/>
              <a:stretch>
                <a:fillRect/>
              </a:stretch>
            </p:blipFill>
            <p:spPr bwMode="auto">
              <a:xfrm>
                <a:off x="2486346" y="1541123"/>
                <a:ext cx="6991920" cy="3113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179" name="组合 38"/>
              <p:cNvGrpSpPr>
                <a:grpSpLocks/>
              </p:cNvGrpSpPr>
              <p:nvPr/>
            </p:nvGrpSpPr>
            <p:grpSpPr bwMode="auto">
              <a:xfrm>
                <a:off x="4083512" y="3873147"/>
                <a:ext cx="590599" cy="380998"/>
                <a:chOff x="9621283" y="4078630"/>
                <a:chExt cx="590599" cy="380998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9630808" y="4273892"/>
                  <a:ext cx="190516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9830849" y="4264367"/>
                  <a:ext cx="185753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0026129" y="4264367"/>
                  <a:ext cx="185752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621282" y="4088155"/>
                  <a:ext cx="190516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9821324" y="4078630"/>
                  <a:ext cx="185753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0016603" y="4078630"/>
                  <a:ext cx="185752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0" name="椭圆 9"/>
              <p:cNvSpPr/>
              <p:nvPr/>
            </p:nvSpPr>
            <p:spPr>
              <a:xfrm>
                <a:off x="7428652" y="286667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7181" name="组合 31"/>
              <p:cNvGrpSpPr>
                <a:grpSpLocks/>
              </p:cNvGrpSpPr>
              <p:nvPr/>
            </p:nvGrpSpPr>
            <p:grpSpPr bwMode="auto">
              <a:xfrm>
                <a:off x="3996192" y="3944585"/>
                <a:ext cx="576311" cy="381747"/>
                <a:chOff x="3996192" y="3944585"/>
                <a:chExt cx="576311" cy="381747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4005718" y="4139846"/>
                  <a:ext cx="185753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4200996" y="4140595"/>
                  <a:ext cx="185753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4" name="椭圆 6"/>
                <p:cNvSpPr/>
                <p:nvPr/>
              </p:nvSpPr>
              <p:spPr>
                <a:xfrm>
                  <a:off x="4386001" y="4140595"/>
                  <a:ext cx="185753" cy="185737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3996192" y="3954110"/>
                  <a:ext cx="185753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4191470" y="3944585"/>
                  <a:ext cx="185754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4386750" y="3944585"/>
                  <a:ext cx="185753" cy="185736"/>
                </a:xfrm>
                <a:prstGeom prst="ellipse">
                  <a:avLst/>
                </a:prstGeom>
                <a:gradFill flip="none" rotWithShape="1">
                  <a:gsLst>
                    <a:gs pos="68000">
                      <a:srgbClr val="00B050"/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>
                <a:off x="7562014" y="3493737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493537" y="336038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7188" name="Picture 2" descr="查看源图像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89" t="2644" r="90221" b="89455"/>
              <a:stretch>
                <a:fillRect/>
              </a:stretch>
            </p:blipFill>
            <p:spPr bwMode="auto">
              <a:xfrm>
                <a:off x="2013735" y="1643865"/>
                <a:ext cx="441789" cy="410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椭圆 18"/>
              <p:cNvSpPr/>
              <p:nvPr/>
            </p:nvSpPr>
            <p:spPr>
              <a:xfrm>
                <a:off x="8095458" y="2692054"/>
                <a:ext cx="123835" cy="142874"/>
              </a:xfrm>
              <a:prstGeom prst="ellipse">
                <a:avLst/>
              </a:prstGeom>
              <a:solidFill>
                <a:srgbClr val="7E7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982736" y="2763491"/>
                <a:ext cx="185753" cy="18573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168489" y="3677886"/>
                <a:ext cx="122247" cy="144461"/>
              </a:xfrm>
              <a:prstGeom prst="ellipse">
                <a:avLst/>
              </a:prstGeom>
              <a:solidFill>
                <a:srgbClr val="73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065292" y="373979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222260" y="3133376"/>
                <a:ext cx="123835" cy="144462"/>
              </a:xfrm>
              <a:prstGeom prst="ellipse">
                <a:avLst/>
              </a:prstGeom>
              <a:solidFill>
                <a:srgbClr val="BF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7674735" y="3441350"/>
                <a:ext cx="123835" cy="144462"/>
              </a:xfrm>
              <a:prstGeom prst="ellipse">
                <a:avLst/>
              </a:prstGeom>
              <a:solidFill>
                <a:srgbClr val="959A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562014" y="3493737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530261" y="2795241"/>
                <a:ext cx="123835" cy="142874"/>
              </a:xfrm>
              <a:prstGeom prst="ellipse">
                <a:avLst/>
              </a:prstGeom>
              <a:solidFill>
                <a:srgbClr val="A7A0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428652" y="286667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852341" y="2639667"/>
                <a:ext cx="123835" cy="144461"/>
              </a:xfrm>
              <a:prstGeom prst="ellipse">
                <a:avLst/>
              </a:prstGeom>
              <a:solidFill>
                <a:srgbClr val="D2D1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7109538" y="3215926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749146" y="2712692"/>
                <a:ext cx="185752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615785" y="3266726"/>
                <a:ext cx="123835" cy="144462"/>
              </a:xfrm>
              <a:prstGeom prst="ellipse">
                <a:avLst/>
              </a:prstGeom>
              <a:solidFill>
                <a:srgbClr val="DAD9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493537" y="336038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595145" y="3985860"/>
                <a:ext cx="123835" cy="144461"/>
              </a:xfrm>
              <a:prstGeom prst="ellipse">
                <a:avLst/>
              </a:prstGeom>
              <a:solidFill>
                <a:srgbClr val="D9D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472898" y="4068409"/>
                <a:ext cx="184165" cy="18573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7205" name="Picture 2" descr="查看源图像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89" t="21408" r="89941" b="71088"/>
              <a:stretch>
                <a:fillRect/>
              </a:stretch>
            </p:blipFill>
            <p:spPr bwMode="auto">
              <a:xfrm>
                <a:off x="1972637" y="2280863"/>
                <a:ext cx="462338" cy="390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矩形 35"/>
              <p:cNvSpPr/>
              <p:nvPr/>
            </p:nvSpPr>
            <p:spPr>
              <a:xfrm>
                <a:off x="5588586" y="2680942"/>
                <a:ext cx="771589" cy="215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639390" y="3657248"/>
                <a:ext cx="771589" cy="215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639390" y="3349275"/>
                <a:ext cx="555671" cy="236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249796" y="2147545"/>
                <a:ext cx="257196" cy="2666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10" name="TextBox 76"/>
              <p:cNvSpPr txBox="1">
                <a:spLocks noChangeArrowheads="1"/>
              </p:cNvSpPr>
              <p:nvPr/>
            </p:nvSpPr>
            <p:spPr bwMode="auto">
              <a:xfrm>
                <a:off x="2383606" y="1715785"/>
                <a:ext cx="80021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/>
                  <a:t>水分子</a:t>
                </a:r>
                <a:endParaRPr lang="en-US" altLang="zh-CN" sz="1600"/>
              </a:p>
            </p:txBody>
          </p:sp>
          <p:sp>
            <p:nvSpPr>
              <p:cNvPr id="7211" name="TextBox 77"/>
              <p:cNvSpPr txBox="1">
                <a:spLocks noChangeArrowheads="1"/>
              </p:cNvSpPr>
              <p:nvPr/>
            </p:nvSpPr>
            <p:spPr bwMode="auto">
              <a:xfrm>
                <a:off x="2332234" y="2270589"/>
                <a:ext cx="100540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/>
                  <a:t>蔗糖分子</a:t>
                </a:r>
                <a:endParaRPr lang="en-US" altLang="zh-CN" sz="1600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384407" y="3411188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7510638" y="4151281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7027713" y="3884153"/>
                <a:ext cx="184165" cy="184149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00B050"/>
                  </a:gs>
                  <a:gs pos="0">
                    <a:schemeClr val="accent6">
                      <a:lumMod val="5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044557" y="1541124"/>
              <a:ext cx="7715892" cy="3092433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349424" y="4664466"/>
            <a:ext cx="678099" cy="400694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rgbClr val="9D9D9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28773" y="259511"/>
            <a:ext cx="2794571" cy="900112"/>
          </a:xfrm>
        </p:spPr>
        <p:txBody>
          <a:bodyPr/>
          <a:lstStyle/>
          <a:p>
            <a:r>
              <a:rPr lang="zh-CN" altLang="en-US" dirty="0" smtClean="0"/>
              <a:t>扩散是什么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79425" y="6041204"/>
            <a:ext cx="11295063" cy="688370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扩散的结果：粒子通过随机运动从高浓度区域向低浓度区域传播。</a:t>
            </a:r>
          </a:p>
        </p:txBody>
      </p:sp>
      <p:pic>
        <p:nvPicPr>
          <p:cNvPr id="7173" name="Picture 2" descr="查看源图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2675" y="2644775"/>
            <a:ext cx="33385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矩形标注 55"/>
          <p:cNvSpPr/>
          <p:nvPr/>
        </p:nvSpPr>
        <p:spPr>
          <a:xfrm>
            <a:off x="8691563" y="2640013"/>
            <a:ext cx="3349625" cy="1881187"/>
          </a:xfrm>
          <a:prstGeom prst="wedgeRectCallout">
            <a:avLst>
              <a:gd name="adj1" fmla="val -77275"/>
              <a:gd name="adj2" fmla="val 3027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3955549" y="174660"/>
            <a:ext cx="2476072" cy="2804845"/>
            <a:chOff x="3955550" y="123290"/>
            <a:chExt cx="2476072" cy="2804845"/>
          </a:xfrm>
        </p:grpSpPr>
        <p:pic>
          <p:nvPicPr>
            <p:cNvPr id="61" name="Picture 2" descr="查看源图像"/>
            <p:cNvPicPr>
              <a:picLocks noChangeAspect="1" noChangeArrowheads="1"/>
            </p:cNvPicPr>
            <p:nvPr/>
          </p:nvPicPr>
          <p:blipFill>
            <a:blip r:embed="rId3" cstate="print"/>
            <a:srcRect l="12945" t="29801" r="53784" b="16281"/>
            <a:stretch>
              <a:fillRect/>
            </a:stretch>
          </p:blipFill>
          <p:spPr bwMode="auto">
            <a:xfrm>
              <a:off x="3955550" y="123290"/>
              <a:ext cx="2476072" cy="2804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椭圆 78"/>
            <p:cNvSpPr/>
            <p:nvPr/>
          </p:nvSpPr>
          <p:spPr bwMode="auto">
            <a:xfrm>
              <a:off x="4726109" y="2311686"/>
              <a:ext cx="770564" cy="513708"/>
            </a:xfrm>
            <a:prstGeom prst="ellipse">
              <a:avLst/>
            </a:prstGeom>
            <a:gradFill flip="none" rotWithShape="1">
              <a:gsLst>
                <a:gs pos="0">
                  <a:srgbClr val="CCCCCC"/>
                </a:gs>
                <a:gs pos="100000">
                  <a:srgbClr val="95959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4851437" y="1880367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4972177" y="2609938"/>
              <a:ext cx="187483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5169274" y="2598826"/>
              <a:ext cx="187482" cy="185737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5941536" y="2373865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4972177" y="2424201"/>
              <a:ext cx="187483" cy="185737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148442" y="2424201"/>
              <a:ext cx="187483" cy="185737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4164467" y="2045306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4544250" y="2620444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4949045" y="2188520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4730680" y="2445569"/>
              <a:ext cx="187482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5191883" y="1634340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5294342" y="2095784"/>
              <a:ext cx="185880" cy="185737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5435948" y="2630361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4609999" y="2157696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4265810" y="2517364"/>
              <a:ext cx="185880" cy="184150"/>
            </a:xfrm>
            <a:prstGeom prst="ellipse">
              <a:avLst/>
            </a:prstGeom>
            <a:gradFill flip="none" rotWithShape="1">
              <a:gsLst>
                <a:gs pos="68000">
                  <a:srgbClr val="00B050"/>
                </a:gs>
                <a:gs pos="0">
                  <a:schemeClr val="accent6">
                    <a:lumMod val="5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9" name="椭圆 118"/>
          <p:cNvSpPr/>
          <p:nvPr/>
        </p:nvSpPr>
        <p:spPr bwMode="auto">
          <a:xfrm>
            <a:off x="6609717" y="4870700"/>
            <a:ext cx="185880" cy="184150"/>
          </a:xfrm>
          <a:prstGeom prst="ellipse">
            <a:avLst/>
          </a:prstGeom>
          <a:gradFill flip="none" rotWithShape="1">
            <a:gsLst>
              <a:gs pos="68000">
                <a:srgbClr val="00B050"/>
              </a:gs>
              <a:gs pos="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 bwMode="auto">
          <a:xfrm>
            <a:off x="6804926" y="4552201"/>
            <a:ext cx="185880" cy="184150"/>
          </a:xfrm>
          <a:prstGeom prst="ellipse">
            <a:avLst/>
          </a:prstGeom>
          <a:gradFill flip="none" rotWithShape="1">
            <a:gsLst>
              <a:gs pos="68000">
                <a:srgbClr val="00B050"/>
              </a:gs>
              <a:gs pos="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4911047" y="3585681"/>
            <a:ext cx="575353" cy="49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右箭头 122"/>
          <p:cNvSpPr/>
          <p:nvPr/>
        </p:nvSpPr>
        <p:spPr>
          <a:xfrm rot="17788438">
            <a:off x="3965825" y="2794571"/>
            <a:ext cx="554805" cy="36986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右箭头 123"/>
          <p:cNvSpPr/>
          <p:nvPr/>
        </p:nvSpPr>
        <p:spPr>
          <a:xfrm rot="3927305">
            <a:off x="5856272" y="2794571"/>
            <a:ext cx="554805" cy="36986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内容占位符 2"/>
          <p:cNvSpPr txBox="1">
            <a:spLocks/>
          </p:cNvSpPr>
          <p:nvPr/>
        </p:nvSpPr>
        <p:spPr bwMode="auto">
          <a:xfrm>
            <a:off x="469151" y="5393667"/>
            <a:ext cx="11295063" cy="9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Pct val="113000"/>
              <a:buFontTx/>
              <a:buBlip>
                <a:blip r:embed="rId5"/>
              </a:buBlip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扩散：任何粒子（气体或液体）于绝对零度以上之环境下的热力学运动。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119919" y="318498"/>
            <a:ext cx="4972692" cy="883578"/>
            <a:chOff x="7075469" y="1119883"/>
            <a:chExt cx="4972692" cy="883578"/>
          </a:xfrm>
        </p:grpSpPr>
        <p:sp>
          <p:nvSpPr>
            <p:cNvPr id="84" name="矩形 83"/>
            <p:cNvSpPr/>
            <p:nvPr/>
          </p:nvSpPr>
          <p:spPr>
            <a:xfrm>
              <a:off x="7075469" y="1119883"/>
              <a:ext cx="4972692" cy="88357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D4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417941" y="1325366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/>
                <a:t>扩散的本质：粒子的随机运动</a:t>
              </a:r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色素的扩散实验（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19990" y="1541124"/>
            <a:ext cx="4767102" cy="4541284"/>
          </a:xfrm>
        </p:spPr>
        <p:txBody>
          <a:bodyPr/>
          <a:lstStyle/>
          <a:p>
            <a:r>
              <a:rPr lang="zh-CN" altLang="en-US" dirty="0" smtClean="0"/>
              <a:t>不加搅拌的前提下，色素均匀扩散需要多久？</a:t>
            </a:r>
            <a:endParaRPr lang="en-US" altLang="zh-CN" dirty="0" smtClean="0"/>
          </a:p>
          <a:p>
            <a:r>
              <a:rPr lang="zh-CN" altLang="en-US" dirty="0" smtClean="0"/>
              <a:t>除了搅拌，怎样能使颜色扩散得快一点？</a:t>
            </a:r>
            <a:endParaRPr lang="zh-CN" altLang="en-US" dirty="0"/>
          </a:p>
        </p:txBody>
      </p:sp>
      <p:pic>
        <p:nvPicPr>
          <p:cNvPr id="1031" name="Picture 7" descr="E:\给孩子的甜蜜科学课\素材\diffu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2" y="1499813"/>
            <a:ext cx="6704139" cy="382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影响扩散速度的因素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11294097" cy="757471"/>
          </a:xfrm>
        </p:spPr>
        <p:txBody>
          <a:bodyPr/>
          <a:lstStyle/>
          <a:p>
            <a:r>
              <a:rPr lang="zh-CN" altLang="en-US" dirty="0" smtClean="0"/>
              <a:t>扩散的本质    粒子的随机运动</a:t>
            </a:r>
            <a:endParaRPr lang="en-US" altLang="zh-CN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59432" y="2222035"/>
            <a:ext cx="11294097" cy="75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Pct val="113000"/>
              <a:buFontTx/>
              <a:buBlip>
                <a:blip r:embed="rId2"/>
              </a:buBlip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影响粒子的运动快慢    影响扩散速度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2661007" y="1674688"/>
            <a:ext cx="513708" cy="246579"/>
          </a:xfrm>
          <a:prstGeom prst="rightArrow">
            <a:avLst/>
          </a:prstGeom>
          <a:solidFill>
            <a:srgbClr val="ED4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4099389" y="2506895"/>
            <a:ext cx="513708" cy="246579"/>
          </a:xfrm>
          <a:prstGeom prst="rightArrow">
            <a:avLst/>
          </a:prstGeom>
          <a:solidFill>
            <a:srgbClr val="ED4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86" name="Picture 2" descr="E:\给孩子的甜蜜科学课\素材\thermomo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100" y="461428"/>
            <a:ext cx="9344025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色素扩散实验（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11294097" cy="808842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根据温度对粒子运动速度的影响，推测热水和冷水哪个更利于色素扩散？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7017250" y="2854442"/>
            <a:ext cx="1448656" cy="2375104"/>
            <a:chOff x="2373331" y="2916087"/>
            <a:chExt cx="1448656" cy="2375104"/>
          </a:xfrm>
        </p:grpSpPr>
        <p:sp>
          <p:nvSpPr>
            <p:cNvPr id="7" name="梯形 6"/>
            <p:cNvSpPr/>
            <p:nvPr/>
          </p:nvSpPr>
          <p:spPr>
            <a:xfrm rot="10800000">
              <a:off x="2486345" y="3791160"/>
              <a:ext cx="1232899" cy="1500027"/>
            </a:xfrm>
            <a:prstGeom prst="trapezoid">
              <a:avLst>
                <a:gd name="adj" fmla="val 2111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梯形 3"/>
            <p:cNvSpPr/>
            <p:nvPr/>
          </p:nvSpPr>
          <p:spPr>
            <a:xfrm rot="10800000">
              <a:off x="2373331" y="3236359"/>
              <a:ext cx="1448656" cy="2054832"/>
            </a:xfrm>
            <a:prstGeom prst="trapezoi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泪滴形 7"/>
            <p:cNvSpPr/>
            <p:nvPr/>
          </p:nvSpPr>
          <p:spPr>
            <a:xfrm rot="18781210">
              <a:off x="3032170" y="2916645"/>
              <a:ext cx="155044" cy="153927"/>
            </a:xfrm>
            <a:prstGeom prst="teardrop">
              <a:avLst>
                <a:gd name="adj" fmla="val 20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71974" y="2874990"/>
            <a:ext cx="1448656" cy="2375104"/>
            <a:chOff x="2373331" y="2916087"/>
            <a:chExt cx="1448656" cy="2375104"/>
          </a:xfrm>
        </p:grpSpPr>
        <p:sp>
          <p:nvSpPr>
            <p:cNvPr id="11" name="梯形 10"/>
            <p:cNvSpPr/>
            <p:nvPr/>
          </p:nvSpPr>
          <p:spPr>
            <a:xfrm rot="10800000">
              <a:off x="2486345" y="3791160"/>
              <a:ext cx="1232899" cy="1500027"/>
            </a:xfrm>
            <a:prstGeom prst="trapezoid">
              <a:avLst>
                <a:gd name="adj" fmla="val 2111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 rot="10800000">
              <a:off x="2373331" y="3236359"/>
              <a:ext cx="1448656" cy="2054832"/>
            </a:xfrm>
            <a:prstGeom prst="trapezoi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泪滴形 12"/>
            <p:cNvSpPr/>
            <p:nvPr/>
          </p:nvSpPr>
          <p:spPr>
            <a:xfrm rot="18781210">
              <a:off x="3032170" y="2916645"/>
              <a:ext cx="155044" cy="153927"/>
            </a:xfrm>
            <a:prstGeom prst="teardrop">
              <a:avLst>
                <a:gd name="adj" fmla="val 20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 13"/>
          <p:cNvSpPr/>
          <p:nvPr/>
        </p:nvSpPr>
        <p:spPr>
          <a:xfrm rot="19893141">
            <a:off x="7194252" y="3353417"/>
            <a:ext cx="273832" cy="308987"/>
          </a:xfrm>
          <a:custGeom>
            <a:avLst/>
            <a:gdLst>
              <a:gd name="connsiteX0" fmla="*/ 503434 w 503434"/>
              <a:gd name="connsiteY0" fmla="*/ 0 h 601038"/>
              <a:gd name="connsiteX1" fmla="*/ 205483 w 503434"/>
              <a:gd name="connsiteY1" fmla="*/ 133564 h 601038"/>
              <a:gd name="connsiteX2" fmla="*/ 318499 w 503434"/>
              <a:gd name="connsiteY2" fmla="*/ 503433 h 601038"/>
              <a:gd name="connsiteX3" fmla="*/ 113016 w 503434"/>
              <a:gd name="connsiteY3" fmla="*/ 585627 h 601038"/>
              <a:gd name="connsiteX4" fmla="*/ 0 w 503434"/>
              <a:gd name="connsiteY4" fmla="*/ 595901 h 6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34" h="601038">
                <a:moveTo>
                  <a:pt x="503434" y="0"/>
                </a:moveTo>
                <a:cubicBezTo>
                  <a:pt x="369870" y="24829"/>
                  <a:pt x="236306" y="49658"/>
                  <a:pt x="205483" y="133564"/>
                </a:cubicBezTo>
                <a:cubicBezTo>
                  <a:pt x="174660" y="217470"/>
                  <a:pt x="333910" y="428089"/>
                  <a:pt x="318499" y="503433"/>
                </a:cubicBezTo>
                <a:cubicBezTo>
                  <a:pt x="303088" y="578777"/>
                  <a:pt x="166099" y="570216"/>
                  <a:pt x="113016" y="585627"/>
                </a:cubicBezTo>
                <a:cubicBezTo>
                  <a:pt x="59933" y="601038"/>
                  <a:pt x="29966" y="598469"/>
                  <a:pt x="0" y="595901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19893141">
            <a:off x="7543573" y="3343145"/>
            <a:ext cx="273832" cy="308987"/>
          </a:xfrm>
          <a:custGeom>
            <a:avLst/>
            <a:gdLst>
              <a:gd name="connsiteX0" fmla="*/ 503434 w 503434"/>
              <a:gd name="connsiteY0" fmla="*/ 0 h 601038"/>
              <a:gd name="connsiteX1" fmla="*/ 205483 w 503434"/>
              <a:gd name="connsiteY1" fmla="*/ 133564 h 601038"/>
              <a:gd name="connsiteX2" fmla="*/ 318499 w 503434"/>
              <a:gd name="connsiteY2" fmla="*/ 503433 h 601038"/>
              <a:gd name="connsiteX3" fmla="*/ 113016 w 503434"/>
              <a:gd name="connsiteY3" fmla="*/ 585627 h 601038"/>
              <a:gd name="connsiteX4" fmla="*/ 0 w 503434"/>
              <a:gd name="connsiteY4" fmla="*/ 595901 h 6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34" h="601038">
                <a:moveTo>
                  <a:pt x="503434" y="0"/>
                </a:moveTo>
                <a:cubicBezTo>
                  <a:pt x="369870" y="24829"/>
                  <a:pt x="236306" y="49658"/>
                  <a:pt x="205483" y="133564"/>
                </a:cubicBezTo>
                <a:cubicBezTo>
                  <a:pt x="174660" y="217470"/>
                  <a:pt x="333910" y="428089"/>
                  <a:pt x="318499" y="503433"/>
                </a:cubicBezTo>
                <a:cubicBezTo>
                  <a:pt x="303088" y="578777"/>
                  <a:pt x="166099" y="570216"/>
                  <a:pt x="113016" y="585627"/>
                </a:cubicBezTo>
                <a:cubicBezTo>
                  <a:pt x="59933" y="601038"/>
                  <a:pt x="29966" y="598469"/>
                  <a:pt x="0" y="595901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9893141">
            <a:off x="7923717" y="3363693"/>
            <a:ext cx="273832" cy="308987"/>
          </a:xfrm>
          <a:custGeom>
            <a:avLst/>
            <a:gdLst>
              <a:gd name="connsiteX0" fmla="*/ 503434 w 503434"/>
              <a:gd name="connsiteY0" fmla="*/ 0 h 601038"/>
              <a:gd name="connsiteX1" fmla="*/ 205483 w 503434"/>
              <a:gd name="connsiteY1" fmla="*/ 133564 h 601038"/>
              <a:gd name="connsiteX2" fmla="*/ 318499 w 503434"/>
              <a:gd name="connsiteY2" fmla="*/ 503433 h 601038"/>
              <a:gd name="connsiteX3" fmla="*/ 113016 w 503434"/>
              <a:gd name="connsiteY3" fmla="*/ 585627 h 601038"/>
              <a:gd name="connsiteX4" fmla="*/ 0 w 503434"/>
              <a:gd name="connsiteY4" fmla="*/ 595901 h 6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34" h="601038">
                <a:moveTo>
                  <a:pt x="503434" y="0"/>
                </a:moveTo>
                <a:cubicBezTo>
                  <a:pt x="369870" y="24829"/>
                  <a:pt x="236306" y="49658"/>
                  <a:pt x="205483" y="133564"/>
                </a:cubicBezTo>
                <a:cubicBezTo>
                  <a:pt x="174660" y="217470"/>
                  <a:pt x="333910" y="428089"/>
                  <a:pt x="318499" y="503433"/>
                </a:cubicBezTo>
                <a:cubicBezTo>
                  <a:pt x="303088" y="578777"/>
                  <a:pt x="166099" y="570216"/>
                  <a:pt x="113016" y="585627"/>
                </a:cubicBezTo>
                <a:cubicBezTo>
                  <a:pt x="59933" y="601038"/>
                  <a:pt x="29966" y="598469"/>
                  <a:pt x="0" y="595901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色素扩散实验（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5280917"/>
            <a:ext cx="11294097" cy="1233004"/>
          </a:xfrm>
        </p:spPr>
        <p:txBody>
          <a:bodyPr/>
          <a:lstStyle/>
          <a:p>
            <a:r>
              <a:rPr lang="zh-CN" altLang="en-US" dirty="0" smtClean="0"/>
              <a:t>在相同温度下，哪一杯色素扩散快？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986428" y="1816752"/>
            <a:ext cx="1448656" cy="2375104"/>
            <a:chOff x="2373331" y="2916087"/>
            <a:chExt cx="1448656" cy="2375104"/>
          </a:xfrm>
        </p:grpSpPr>
        <p:sp>
          <p:nvSpPr>
            <p:cNvPr id="5" name="梯形 4"/>
            <p:cNvSpPr/>
            <p:nvPr/>
          </p:nvSpPr>
          <p:spPr>
            <a:xfrm rot="10800000">
              <a:off x="2486345" y="3791160"/>
              <a:ext cx="1232899" cy="1500027"/>
            </a:xfrm>
            <a:prstGeom prst="trapezoid">
              <a:avLst>
                <a:gd name="adj" fmla="val 21111"/>
              </a:avLst>
            </a:prstGeom>
            <a:blipFill>
              <a:blip r:embed="rId3" cstate="print"/>
              <a:tile tx="0" ty="0" sx="100000" sy="100000" flip="none" algn="tl"/>
            </a:blip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梯形 5"/>
            <p:cNvSpPr/>
            <p:nvPr/>
          </p:nvSpPr>
          <p:spPr>
            <a:xfrm rot="10800000">
              <a:off x="2373331" y="3236359"/>
              <a:ext cx="1448656" cy="2054832"/>
            </a:xfrm>
            <a:prstGeom prst="trapezoi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rot="18781210">
              <a:off x="3032170" y="2916645"/>
              <a:ext cx="155044" cy="153927"/>
            </a:xfrm>
            <a:prstGeom prst="teardrop">
              <a:avLst>
                <a:gd name="adj" fmla="val 20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41152" y="1837300"/>
            <a:ext cx="1448656" cy="2375104"/>
            <a:chOff x="2373331" y="2916087"/>
            <a:chExt cx="1448656" cy="2375104"/>
          </a:xfrm>
        </p:grpSpPr>
        <p:sp>
          <p:nvSpPr>
            <p:cNvPr id="9" name="梯形 8"/>
            <p:cNvSpPr/>
            <p:nvPr/>
          </p:nvSpPr>
          <p:spPr>
            <a:xfrm rot="10800000">
              <a:off x="2486345" y="3791160"/>
              <a:ext cx="1232899" cy="1500027"/>
            </a:xfrm>
            <a:prstGeom prst="trapezoid">
              <a:avLst>
                <a:gd name="adj" fmla="val 2111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梯形 9"/>
            <p:cNvSpPr/>
            <p:nvPr/>
          </p:nvSpPr>
          <p:spPr>
            <a:xfrm rot="10800000">
              <a:off x="2373331" y="3236359"/>
              <a:ext cx="1448656" cy="2054832"/>
            </a:xfrm>
            <a:prstGeom prst="trapezoid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/>
          </p:nvSpPr>
          <p:spPr>
            <a:xfrm rot="18781210">
              <a:off x="3032170" y="2916645"/>
              <a:ext cx="155044" cy="153927"/>
            </a:xfrm>
            <a:prstGeom prst="teardrop">
              <a:avLst>
                <a:gd name="adj" fmla="val 20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69924" y="43973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纯水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96702" y="43562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煮过的淀粉糊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设计：</a:t>
            </a:r>
            <a:r>
              <a:rPr lang="zh-CN" altLang="en-US" dirty="0" smtClean="0"/>
              <a:t>渐变色奶茶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980" y="1400102"/>
            <a:ext cx="5561224" cy="51138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蝶豆花茶</a:t>
            </a:r>
            <a:endParaRPr lang="en-US" altLang="zh-CN" dirty="0" smtClean="0"/>
          </a:p>
          <a:p>
            <a:r>
              <a:rPr lang="zh-CN" altLang="en-US" dirty="0" smtClean="0"/>
              <a:t>牛奶或酸奶（</a:t>
            </a:r>
            <a:r>
              <a:rPr lang="zh-CN" altLang="en-US" dirty="0" smtClean="0"/>
              <a:t>推荐无糖型）</a:t>
            </a:r>
            <a:endParaRPr lang="en-US" altLang="zh-CN" dirty="0" smtClean="0"/>
          </a:p>
          <a:p>
            <a:r>
              <a:rPr lang="zh-CN" altLang="en-US" dirty="0" smtClean="0"/>
              <a:t>砂糖或糖浆</a:t>
            </a:r>
            <a:endParaRPr lang="en-US" altLang="zh-CN" dirty="0" smtClean="0"/>
          </a:p>
          <a:p>
            <a:r>
              <a:rPr lang="zh-CN" altLang="en-US" dirty="0" smtClean="0"/>
              <a:t>冰块（夏季使用）</a:t>
            </a:r>
            <a:endParaRPr lang="en-US" altLang="zh-CN" dirty="0" smtClean="0"/>
          </a:p>
          <a:p>
            <a:r>
              <a:rPr lang="zh-CN" altLang="en-US" dirty="0" smtClean="0"/>
              <a:t>饮料</a:t>
            </a:r>
            <a:r>
              <a:rPr lang="zh-CN" altLang="en-US" dirty="0" smtClean="0"/>
              <a:t>杯</a:t>
            </a:r>
            <a:endParaRPr lang="en-US" altLang="zh-CN" dirty="0" smtClean="0"/>
          </a:p>
          <a:p>
            <a:r>
              <a:rPr lang="zh-CN" altLang="en-US" dirty="0" smtClean="0"/>
              <a:t>勺子（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把）</a:t>
            </a:r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8085762" y="647271"/>
            <a:ext cx="3575406" cy="1068515"/>
          </a:xfrm>
          <a:prstGeom prst="wedgeRoundRectCallout">
            <a:avLst>
              <a:gd name="adj1" fmla="val -32902"/>
              <a:gd name="adj2" fmla="val 9257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16584" y="84248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为了不</a:t>
            </a:r>
            <a:r>
              <a:rPr lang="zh-CN" altLang="en-US" dirty="0" smtClean="0"/>
              <a:t>让渐变的</a:t>
            </a:r>
            <a:r>
              <a:rPr lang="zh-CN" altLang="en-US" dirty="0" smtClean="0"/>
              <a:t>颜色混合太快</a:t>
            </a:r>
            <a:endParaRPr lang="en-US" altLang="zh-CN" dirty="0" smtClean="0"/>
          </a:p>
          <a:p>
            <a:r>
              <a:rPr lang="zh-CN" altLang="en-US" dirty="0" smtClean="0"/>
              <a:t>你需要注意什么？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143946" y="2727785"/>
            <a:ext cx="1089061" cy="3529178"/>
            <a:chOff x="9791272" y="2717510"/>
            <a:chExt cx="1089061" cy="3529178"/>
          </a:xfrm>
        </p:grpSpPr>
        <p:sp>
          <p:nvSpPr>
            <p:cNvPr id="10" name="圆角矩形 9"/>
            <p:cNvSpPr/>
            <p:nvPr/>
          </p:nvSpPr>
          <p:spPr>
            <a:xfrm rot="16200000">
              <a:off x="10117477" y="2524871"/>
              <a:ext cx="446927" cy="83220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9791272" y="3041151"/>
              <a:ext cx="1089061" cy="3205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9791272" y="3652463"/>
              <a:ext cx="1089061" cy="2594225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36000">
                  <a:srgbClr val="BA75FF"/>
                </a:gs>
                <a:gs pos="72000">
                  <a:schemeClr val="accent4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801547" y="3585681"/>
              <a:ext cx="1078786" cy="21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22758" y="2666140"/>
            <a:ext cx="1089061" cy="3529178"/>
            <a:chOff x="9791272" y="2717510"/>
            <a:chExt cx="1089061" cy="3529178"/>
          </a:xfrm>
        </p:grpSpPr>
        <p:sp>
          <p:nvSpPr>
            <p:cNvPr id="19" name="圆角矩形 18"/>
            <p:cNvSpPr/>
            <p:nvPr/>
          </p:nvSpPr>
          <p:spPr>
            <a:xfrm rot="16200000">
              <a:off x="10117477" y="2524871"/>
              <a:ext cx="446927" cy="83220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9791272" y="3041151"/>
              <a:ext cx="1089061" cy="3205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791272" y="3652463"/>
              <a:ext cx="1089061" cy="2594225"/>
            </a:xfrm>
            <a:prstGeom prst="roundRect">
              <a:avLst/>
            </a:prstGeom>
            <a:gradFill flip="none" rotWithShape="1">
              <a:gsLst>
                <a:gs pos="26000">
                  <a:schemeClr val="accent4">
                    <a:lumMod val="40000"/>
                    <a:lumOff val="60000"/>
                  </a:schemeClr>
                </a:gs>
                <a:gs pos="55000">
                  <a:srgbClr val="BA75FF"/>
                </a:gs>
                <a:gs pos="72000">
                  <a:srgbClr val="8409FF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801547" y="3585681"/>
              <a:ext cx="1078786" cy="215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3425" y="44076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or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演示文稿1" id="{C591BC50-151D-4227-A2FD-CFF01CBC4D53}" vid="{B3B6110B-3F5B-417B-8590-2A4006007CE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5010</TotalTime>
  <Words>1216</Words>
  <Application>Microsoft Office PowerPoint</Application>
  <PresentationFormat>自定义</PresentationFormat>
  <Paragraphs>95</Paragraphs>
  <Slides>12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甜蜜科学课</vt:lpstr>
      <vt:lpstr>回顾：什么是溶解？</vt:lpstr>
      <vt:lpstr>扩散是什么？</vt:lpstr>
      <vt:lpstr>扩散是什么</vt:lpstr>
      <vt:lpstr>色素的扩散实验（1）</vt:lpstr>
      <vt:lpstr>影响扩散速度的因素</vt:lpstr>
      <vt:lpstr>色素扩散实验（2）</vt:lpstr>
      <vt:lpstr>色素扩散实验（3）</vt:lpstr>
      <vt:lpstr>设计：渐变色奶茶</vt:lpstr>
      <vt:lpstr>总结：</vt:lpstr>
      <vt:lpstr>气味的扩散——制作香草糖</vt:lpstr>
      <vt:lpstr>气味的扩散——制作柚子盐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Shenyu Li</dc:creator>
  <cp:lastModifiedBy>USER</cp:lastModifiedBy>
  <cp:revision>296</cp:revision>
  <dcterms:created xsi:type="dcterms:W3CDTF">2017-01-27T13:16:24Z</dcterms:created>
  <dcterms:modified xsi:type="dcterms:W3CDTF">2021-10-21T05:53:35Z</dcterms:modified>
</cp:coreProperties>
</file>